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xlsx" ContentType="application/vnd.openxmlformats-officedocument.spreadsheetml.sheet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1" r:id="rId4"/>
    <p:sldId id="262" r:id="rId5"/>
    <p:sldId id="264" r:id="rId6"/>
    <p:sldId id="260" r:id="rId7"/>
    <p:sldId id="265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5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95768"/>
  </p:normalViewPr>
  <p:slideViewPr>
    <p:cSldViewPr snapToGrid="0" snapToObjects="1">
      <p:cViewPr>
        <p:scale>
          <a:sx n="56" d="100"/>
          <a:sy n="56" d="100"/>
        </p:scale>
        <p:origin x="1160" y="1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1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Would use</c:v>
                </c:pt>
                <c:pt idx="1">
                  <c:v>Would not use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87.0</c:v>
                </c:pt>
                <c:pt idx="1">
                  <c:v>13.0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explosion val="11"/>
            <c:spPr>
              <a:pattFill prst="ltUpDiag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/>
                </a:innerShdw>
              </a:effectLst>
            </c:spPr>
          </c:dPt>
          <c:dPt>
            <c:idx val="1"/>
            <c:bubble3D val="0"/>
            <c:spPr>
              <a:pattFill prst="ltUpDiag">
                <a:fgClr>
                  <a:schemeClr val="accent2"/>
                </a:fgClr>
                <a:bgClr>
                  <a:schemeClr val="accent2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2"/>
                </a:innerShdw>
              </a:effectLst>
            </c:spPr>
          </c:dPt>
          <c:dLbls>
            <c:dLbl>
              <c:idx val="0"/>
              <c:layout>
                <c:manualLayout>
                  <c:x val="-0.2269419805506"/>
                  <c:y val="-0.1354558642102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fi-FI" sz="8000" dirty="0" smtClean="0"/>
                      <a:t>79%</a:t>
                    </a:r>
                    <a:endParaRPr lang="fi-FI" sz="800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03650902259006"/>
                      <c:h val="0.209678982647349"/>
                    </c:manualLayout>
                  </c15:layout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App itself is good incentive</c:v>
                </c:pt>
                <c:pt idx="1">
                  <c:v>App is not enough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76.0</c:v>
                </c:pt>
                <c:pt idx="1">
                  <c:v>24.0</c:v>
                </c:pt>
              </c:numCache>
            </c:numRef>
          </c:val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00627950626269498"/>
          <c:y val="0.0"/>
          <c:w val="0.952650380165594"/>
          <c:h val="0.22121980180762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DB7A-1ED0-AC4A-9C28-8B7D94AD4FB2}" type="datetimeFigureOut">
              <a:rPr lang="en-US" smtClean="0"/>
              <a:t>10/23/16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308BA-8CEF-9646-8163-91DCC5BF1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512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DB7A-1ED0-AC4A-9C28-8B7D94AD4FB2}" type="datetimeFigureOut">
              <a:rPr lang="en-US" smtClean="0"/>
              <a:t>10/23/16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308BA-8CEF-9646-8163-91DCC5BF1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93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DB7A-1ED0-AC4A-9C28-8B7D94AD4FB2}" type="datetimeFigureOut">
              <a:rPr lang="en-US" smtClean="0"/>
              <a:t>10/23/16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308BA-8CEF-9646-8163-91DCC5BF1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38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DB7A-1ED0-AC4A-9C28-8B7D94AD4FB2}" type="datetimeFigureOut">
              <a:rPr lang="en-US" smtClean="0"/>
              <a:t>10/23/16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308BA-8CEF-9646-8163-91DCC5BF1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65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DB7A-1ED0-AC4A-9C28-8B7D94AD4FB2}" type="datetimeFigureOut">
              <a:rPr lang="en-US" smtClean="0"/>
              <a:t>10/23/16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308BA-8CEF-9646-8163-91DCC5BF1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576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DB7A-1ED0-AC4A-9C28-8B7D94AD4FB2}" type="datetimeFigureOut">
              <a:rPr lang="en-US" smtClean="0"/>
              <a:t>10/23/16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308BA-8CEF-9646-8163-91DCC5BF1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995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DB7A-1ED0-AC4A-9C28-8B7D94AD4FB2}" type="datetimeFigureOut">
              <a:rPr lang="en-US" smtClean="0"/>
              <a:t>10/23/16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308BA-8CEF-9646-8163-91DCC5BF1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46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DB7A-1ED0-AC4A-9C28-8B7D94AD4FB2}" type="datetimeFigureOut">
              <a:rPr lang="en-US" smtClean="0"/>
              <a:t>10/23/16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308BA-8CEF-9646-8163-91DCC5BF1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35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DB7A-1ED0-AC4A-9C28-8B7D94AD4FB2}" type="datetimeFigureOut">
              <a:rPr lang="en-US" smtClean="0"/>
              <a:t>10/23/16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308BA-8CEF-9646-8163-91DCC5BF1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186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DB7A-1ED0-AC4A-9C28-8B7D94AD4FB2}" type="datetimeFigureOut">
              <a:rPr lang="en-US" smtClean="0"/>
              <a:t>10/23/16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308BA-8CEF-9646-8163-91DCC5BF1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5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3DB7A-1ED0-AC4A-9C28-8B7D94AD4FB2}" type="datetimeFigureOut">
              <a:rPr lang="en-US" smtClean="0"/>
              <a:t>10/23/16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308BA-8CEF-9646-8163-91DCC5BF1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137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3DB7A-1ED0-AC4A-9C28-8B7D94AD4FB2}" type="datetimeFigureOut">
              <a:rPr lang="en-US" smtClean="0"/>
              <a:t>10/23/16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7308BA-8CEF-9646-8163-91DCC5BF1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410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8052"/>
            <a:ext cx="12192000" cy="812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791" y="614530"/>
            <a:ext cx="1702608" cy="16443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97112" y="813442"/>
            <a:ext cx="665484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dirty="0" err="1" smtClean="0">
                <a:solidFill>
                  <a:srgbClr val="EA5A35"/>
                </a:solidFill>
                <a:latin typeface="Cambria" charset="0"/>
                <a:ea typeface="Cambria" charset="0"/>
                <a:cs typeface="Cambria" charset="0"/>
              </a:rPr>
              <a:t>SmartQuest</a:t>
            </a:r>
            <a:endParaRPr lang="en-US" sz="7500" dirty="0">
              <a:solidFill>
                <a:srgbClr val="EA5A35"/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23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8052"/>
            <a:ext cx="12192000" cy="812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College Students Survey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3894" y="1318678"/>
            <a:ext cx="10515600" cy="4351338"/>
          </a:xfrm>
        </p:spPr>
        <p:txBody>
          <a:bodyPr/>
          <a:lstStyle/>
          <a:p>
            <a:r>
              <a:rPr lang="en-US" dirty="0" smtClean="0"/>
              <a:t>Surveyed </a:t>
            </a:r>
            <a:r>
              <a:rPr lang="en-US" dirty="0" smtClean="0"/>
              <a:t>139 </a:t>
            </a:r>
            <a:r>
              <a:rPr lang="en-US" dirty="0" smtClean="0"/>
              <a:t>students 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520932930"/>
              </p:ext>
            </p:extLst>
          </p:nvPr>
        </p:nvGraphicFramePr>
        <p:xfrm>
          <a:off x="-1006408" y="1845646"/>
          <a:ext cx="8351737" cy="50123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590477" y="4278850"/>
            <a:ext cx="21789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</a:rPr>
              <a:t>90%</a:t>
            </a:r>
            <a:endParaRPr lang="en-US" sz="8000" dirty="0">
              <a:solidFill>
                <a:schemeClr val="bg1"/>
              </a:solidFill>
            </a:endParaRPr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520932930"/>
              </p:ext>
            </p:extLst>
          </p:nvPr>
        </p:nvGraphicFramePr>
        <p:xfrm>
          <a:off x="6011694" y="1690688"/>
          <a:ext cx="5761206" cy="43332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20384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8052"/>
            <a:ext cx="12192000" cy="812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04" y="1775384"/>
            <a:ext cx="4628012" cy="11570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37616" y="546077"/>
            <a:ext cx="101167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Times New Roman" charset="0"/>
                <a:ea typeface="Times New Roman" charset="0"/>
                <a:cs typeface="Times New Roman" charset="0"/>
              </a:rPr>
              <a:t>Our Profits</a:t>
            </a:r>
            <a:endParaRPr lang="en-US" sz="6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071" y="513843"/>
            <a:ext cx="5520125" cy="36800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955" y="3359674"/>
            <a:ext cx="11218089" cy="297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9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8052"/>
            <a:ext cx="12192000" cy="812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Annual Profit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4572"/>
            <a:ext cx="10515600" cy="54334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5000" dirty="0" smtClean="0"/>
              <a:t>💤</a:t>
            </a:r>
            <a:r>
              <a:rPr lang="en-US" sz="3000" dirty="0" smtClean="0"/>
              <a:t> Average per night </a:t>
            </a:r>
            <a:r>
              <a:rPr lang="en-US" sz="3000" dirty="0"/>
              <a:t>cost of a </a:t>
            </a:r>
            <a:r>
              <a:rPr lang="en-US" sz="3000" dirty="0" smtClean="0"/>
              <a:t>hotel: </a:t>
            </a:r>
            <a:r>
              <a:rPr lang="en-US" sz="3500" b="1" dirty="0" smtClean="0"/>
              <a:t>$154 </a:t>
            </a:r>
          </a:p>
          <a:p>
            <a:pPr marL="0" indent="0">
              <a:buNone/>
            </a:pPr>
            <a:r>
              <a:rPr lang="en-US" sz="4000" dirty="0" smtClean="0"/>
              <a:t>💰 </a:t>
            </a:r>
            <a:r>
              <a:rPr lang="en-US" sz="3000" dirty="0" smtClean="0"/>
              <a:t>Assuming </a:t>
            </a:r>
            <a:r>
              <a:rPr lang="en-US" sz="3000" dirty="0"/>
              <a:t>college students stay at a cheaper than average hotel of </a:t>
            </a:r>
            <a:r>
              <a:rPr lang="en-US" sz="4000" b="1" dirty="0"/>
              <a:t>$112 </a:t>
            </a:r>
            <a:r>
              <a:rPr lang="en-US" sz="3000" dirty="0"/>
              <a:t>per night</a:t>
            </a:r>
          </a:p>
          <a:p>
            <a:pPr marL="0" indent="0">
              <a:buNone/>
            </a:pPr>
            <a:r>
              <a:rPr lang="en-US" sz="3000" dirty="0"/>
              <a:t>🏨 </a:t>
            </a:r>
            <a:r>
              <a:rPr lang="en-US" sz="3000" dirty="0" smtClean="0"/>
              <a:t>50/50 </a:t>
            </a:r>
            <a:r>
              <a:rPr lang="en-US" sz="3000" dirty="0"/>
              <a:t>split of weeklong and </a:t>
            </a:r>
            <a:r>
              <a:rPr lang="en-US" sz="3000" dirty="0" smtClean="0"/>
              <a:t>weekend</a:t>
            </a:r>
            <a:r>
              <a:rPr lang="en-US" sz="3000" dirty="0"/>
              <a:t/>
            </a:r>
            <a:br>
              <a:rPr lang="en-US" sz="3000" dirty="0"/>
            </a:br>
            <a:r>
              <a:rPr lang="en-US" sz="3000" dirty="0" smtClean="0"/>
              <a:t>✈️ Airline </a:t>
            </a:r>
            <a:r>
              <a:rPr lang="en-US" sz="3000" dirty="0"/>
              <a:t>affiliate cut is $3 per </a:t>
            </a:r>
            <a:r>
              <a:rPr lang="en-US" sz="3000" dirty="0" smtClean="0"/>
              <a:t>booking </a:t>
            </a:r>
            <a:endParaRPr lang="en-US" sz="3000" dirty="0"/>
          </a:p>
          <a:p>
            <a:pPr marL="0" indent="0">
              <a:buNone/>
            </a:pPr>
            <a:r>
              <a:rPr lang="en-US" sz="4000" dirty="0"/>
              <a:t>📅 </a:t>
            </a:r>
            <a:r>
              <a:rPr lang="en-US" sz="3000" dirty="0" smtClean="0"/>
              <a:t>100 </a:t>
            </a:r>
            <a:r>
              <a:rPr lang="en-US" sz="3000" dirty="0"/>
              <a:t>bookings per month </a:t>
            </a:r>
            <a:r>
              <a:rPr lang="en-US" sz="3000" dirty="0" smtClean="0">
                <a:sym typeface="Wingdings"/>
              </a:rPr>
              <a:t> </a:t>
            </a:r>
            <a:r>
              <a:rPr lang="en-US" sz="3000" dirty="0" smtClean="0"/>
              <a:t>yearly </a:t>
            </a:r>
            <a:r>
              <a:rPr lang="en-US" sz="3000" dirty="0"/>
              <a:t>revenue of </a:t>
            </a:r>
            <a:r>
              <a:rPr lang="en-US" sz="4500" b="1" dirty="0"/>
              <a:t>$</a:t>
            </a:r>
            <a:r>
              <a:rPr lang="en-US" sz="4500" b="1" dirty="0" smtClean="0"/>
              <a:t>60,480</a:t>
            </a:r>
          </a:p>
          <a:p>
            <a:pPr marL="0" indent="0" algn="ctr">
              <a:buNone/>
            </a:pPr>
            <a:r>
              <a:rPr lang="en-US" sz="4000" dirty="0"/>
              <a:t>🗓</a:t>
            </a:r>
            <a:r>
              <a:rPr lang="en-US" sz="3000" dirty="0"/>
              <a:t> </a:t>
            </a:r>
            <a:r>
              <a:rPr lang="en-US" sz="3000" dirty="0" smtClean="0"/>
              <a:t>500</a:t>
            </a:r>
            <a:r>
              <a:rPr lang="en-US" sz="3000" dirty="0"/>
              <a:t> bookings per month </a:t>
            </a:r>
            <a:r>
              <a:rPr lang="en-US" sz="3000" dirty="0" smtClean="0">
                <a:sym typeface="Wingdings"/>
              </a:rPr>
              <a:t> </a:t>
            </a:r>
            <a:r>
              <a:rPr lang="en-US" sz="3000" dirty="0" smtClean="0"/>
              <a:t>would </a:t>
            </a:r>
            <a:r>
              <a:rPr lang="en-US" sz="3000" dirty="0"/>
              <a:t>result in yearly revenue of </a:t>
            </a:r>
            <a:r>
              <a:rPr lang="en-US" sz="6000" b="1" dirty="0" smtClean="0"/>
              <a:t>$</a:t>
            </a:r>
            <a:r>
              <a:rPr lang="en-US" sz="6000" b="1" u="sng" dirty="0" smtClean="0"/>
              <a:t>302,400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2570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8052"/>
            <a:ext cx="12192000" cy="812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Relationships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4572"/>
            <a:ext cx="10515600" cy="54334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4153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-368567"/>
            <a:ext cx="12192000" cy="8133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Locally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28654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Student </a:t>
            </a:r>
            <a:r>
              <a:rPr lang="en-US" dirty="0"/>
              <a:t>body of 66,000 </a:t>
            </a:r>
            <a:r>
              <a:rPr lang="en-US" dirty="0" smtClean="0"/>
              <a:t>students 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174831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Future and Growth</a:t>
            </a:r>
            <a:endParaRPr lang="en-US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6972301" y="1825623"/>
            <a:ext cx="4800599" cy="17036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à"/>
            </a:pPr>
            <a:r>
              <a:rPr lang="en-US" dirty="0" smtClean="0"/>
              <a:t>Grow </a:t>
            </a:r>
            <a:r>
              <a:rPr lang="en-US" dirty="0"/>
              <a:t>into other universities around </a:t>
            </a:r>
            <a:r>
              <a:rPr lang="en-US" dirty="0" smtClean="0"/>
              <a:t>the country </a:t>
            </a:r>
          </a:p>
          <a:p>
            <a:pPr>
              <a:buFont typeface="Wingdings" charset="2"/>
              <a:buChar char="à"/>
            </a:pPr>
            <a:r>
              <a:rPr lang="en-US" b="1" dirty="0"/>
              <a:t>12.0 million</a:t>
            </a:r>
            <a:r>
              <a:rPr lang="en-US" dirty="0"/>
              <a:t> college students under age 25</a:t>
            </a:r>
          </a:p>
        </p:txBody>
      </p:sp>
    </p:spTree>
    <p:extLst>
      <p:ext uri="{BB962C8B-B14F-4D97-AF65-F5344CB8AC3E}">
        <p14:creationId xmlns:p14="http://schemas.microsoft.com/office/powerpoint/2010/main" val="155952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-368567"/>
            <a:ext cx="12192000" cy="8133806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902743" y="583154"/>
            <a:ext cx="43865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Why </a:t>
            </a:r>
            <a:r>
              <a:rPr lang="en-US" dirty="0" err="1" smtClean="0"/>
              <a:t>SmartQuest</a:t>
            </a:r>
            <a:r>
              <a:rPr lang="en-US" dirty="0" smtClean="0"/>
              <a:t>?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09600" y="2071589"/>
            <a:ext cx="109728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500" dirty="0" smtClean="0"/>
              <a:t>Safe</a:t>
            </a:r>
            <a:r>
              <a:rPr lang="en-US" sz="2500" dirty="0"/>
              <a:t>:</a:t>
            </a:r>
            <a:r>
              <a:rPr lang="en-US" sz="2500" dirty="0" smtClean="0"/>
              <a:t> </a:t>
            </a:r>
            <a:r>
              <a:rPr lang="en-US" sz="2500" dirty="0"/>
              <a:t>C</a:t>
            </a:r>
            <a:r>
              <a:rPr lang="en-US" sz="2500" dirty="0" smtClean="0"/>
              <a:t>ollege </a:t>
            </a:r>
            <a:r>
              <a:rPr lang="en-US" sz="2500" dirty="0" smtClean="0"/>
              <a:t>student </a:t>
            </a:r>
            <a:r>
              <a:rPr lang="en-US" sz="2500" dirty="0" smtClean="0"/>
              <a:t>identification and email validation system. </a:t>
            </a:r>
          </a:p>
          <a:p>
            <a:pPr marL="342900" indent="-342900">
              <a:buAutoNum type="arabicPeriod"/>
            </a:pPr>
            <a:r>
              <a:rPr lang="en-US" sz="2500" dirty="0" smtClean="0"/>
              <a:t>Affordable</a:t>
            </a:r>
            <a:r>
              <a:rPr lang="en-US" sz="2500" dirty="0" smtClean="0"/>
              <a:t>: Sharing </a:t>
            </a:r>
            <a:r>
              <a:rPr lang="en-US" sz="2500" dirty="0" smtClean="0"/>
              <a:t>accommodation </a:t>
            </a:r>
            <a:r>
              <a:rPr lang="en-US" sz="2500" dirty="0" smtClean="0"/>
              <a:t>costs for groups of 2+ </a:t>
            </a:r>
          </a:p>
          <a:p>
            <a:pPr marL="342900" indent="-342900">
              <a:buAutoNum type="arabicPeriod"/>
            </a:pPr>
            <a:r>
              <a:rPr lang="en-US" sz="2500" dirty="0" smtClean="0"/>
              <a:t>We offer rewards with every booking, based on:</a:t>
            </a:r>
          </a:p>
          <a:p>
            <a:pPr marL="800100" lvl="1" indent="-342900">
              <a:buAutoNum type="alphaLcParenR"/>
            </a:pPr>
            <a:r>
              <a:rPr lang="en-US" sz="2500" dirty="0" smtClean="0"/>
              <a:t>Amount spent on trip </a:t>
            </a:r>
          </a:p>
          <a:p>
            <a:pPr marL="800100" lvl="1" indent="-342900">
              <a:buAutoNum type="alphaLcParenR"/>
            </a:pPr>
            <a:r>
              <a:rPr lang="en-US" sz="2500" dirty="0" smtClean="0"/>
              <a:t>Destination </a:t>
            </a:r>
          </a:p>
          <a:p>
            <a:pPr marL="800100" lvl="1" indent="-342900">
              <a:buAutoNum type="alphaLcParenR"/>
            </a:pPr>
            <a:r>
              <a:rPr lang="en-US" sz="2500" dirty="0" smtClean="0"/>
              <a:t>Number of people connected and traveling together </a:t>
            </a:r>
          </a:p>
        </p:txBody>
      </p:sp>
    </p:spTree>
    <p:extLst>
      <p:ext uri="{BB962C8B-B14F-4D97-AF65-F5344CB8AC3E}">
        <p14:creationId xmlns:p14="http://schemas.microsoft.com/office/powerpoint/2010/main" val="89967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719" y="-1780291"/>
            <a:ext cx="12328719" cy="8955318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-958698" y="4507748"/>
            <a:ext cx="13972675" cy="1934547"/>
          </a:xfrm>
          <a:prstGeom prst="round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>
            <a:outerShdw sx="1000" sy="1000" algn="ctr" rotWithShape="0">
              <a:srgbClr val="000000"/>
            </a:outerShdw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671" y="4652859"/>
            <a:ext cx="1702608" cy="16443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63952" y="4851773"/>
            <a:ext cx="665484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dirty="0" err="1" smtClean="0">
                <a:solidFill>
                  <a:srgbClr val="EA5A35"/>
                </a:solidFill>
                <a:latin typeface="Cambria" charset="0"/>
                <a:ea typeface="Cambria" charset="0"/>
                <a:cs typeface="Cambria" charset="0"/>
              </a:rPr>
              <a:t>SmartQuest</a:t>
            </a:r>
            <a:endParaRPr lang="en-US" sz="7500" dirty="0">
              <a:solidFill>
                <a:srgbClr val="EA5A35"/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78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118</Words>
  <Application>Microsoft Macintosh PowerPoint</Application>
  <PresentationFormat>Widescreen</PresentationFormat>
  <Paragraphs>27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Calibri</vt:lpstr>
      <vt:lpstr>Calibri Light</vt:lpstr>
      <vt:lpstr>Cambria</vt:lpstr>
      <vt:lpstr>Times New Roman</vt:lpstr>
      <vt:lpstr>Wingdings</vt:lpstr>
      <vt:lpstr>Arial</vt:lpstr>
      <vt:lpstr>Office Theme</vt:lpstr>
      <vt:lpstr>PowerPoint Presentation</vt:lpstr>
      <vt:lpstr>College Students Survey </vt:lpstr>
      <vt:lpstr>PowerPoint Presentation</vt:lpstr>
      <vt:lpstr>Annual Profit Plan</vt:lpstr>
      <vt:lpstr>Customer Relationships </vt:lpstr>
      <vt:lpstr>Starting Locally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17</cp:revision>
  <dcterms:created xsi:type="dcterms:W3CDTF">2016-10-23T03:27:20Z</dcterms:created>
  <dcterms:modified xsi:type="dcterms:W3CDTF">2016-10-23T17:10:33Z</dcterms:modified>
</cp:coreProperties>
</file>